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8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9.xml" ContentType="application/vnd.openxmlformats-officedocument.presentationml.slide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99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84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813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25E2AB-C03E-497F-8BAF-04B77DE6458F}" type="datetime1">
              <a:rPr lang="en-US"/>
              <a:pPr/>
              <a:t>10/14/11</a:t>
            </a:fld>
            <a:endParaRPr lang="en-US"/>
          </a:p>
        </p:txBody>
      </p:sp>
      <p:sp>
        <p:nvSpPr>
          <p:cNvPr id="48132" name="Placeholder 1028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813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813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813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D036DA6-6FA0-4E2D-ABA4-F4F99498D09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pitchFamily="-123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pitchFamily="-123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pitchFamily="-123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pitchFamily="-123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Placeholder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Placeholder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Placeholder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Placeholder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Placeholder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Placeholder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Placeholder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Placeholder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Placeholder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Placeholder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Placeholder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Placeholder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lIns="45720" tIns="0" rIns="45720" bIns="0" rtlCol="0" anchor="b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788"/>
            <a:ext cx="1984375" cy="2730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Rockwell" pitchFamily="-123" charset="0"/>
                <a:ea typeface="ＭＳ Ｐゴシック" pitchFamily="-123" charset="-128"/>
                <a:cs typeface="ＭＳ Ｐゴシック" pitchFamily="-123" charset="-128"/>
              </a:defRPr>
            </a:lvl1pPr>
          </a:lstStyle>
          <a:p>
            <a:fld id="{7B249BC5-5414-4855-AD44-69B798DF9541}" type="datetime1">
              <a:rPr lang="en-US"/>
              <a:pPr/>
              <a:t>10/14/11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25" y="6300788"/>
            <a:ext cx="3813175" cy="2730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smtClean="0">
                <a:latin typeface="Rockwell" pitchFamily="-123" charset="0"/>
                <a:ea typeface="ＭＳ Ｐゴシック" pitchFamily="-123" charset="-128"/>
                <a:cs typeface="ＭＳ Ｐゴシック" pitchFamily="-123" charset="-128"/>
              </a:defRPr>
            </a:lvl1pPr>
          </a:lstStyle>
          <a:p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638" y="6300788"/>
            <a:ext cx="685800" cy="2730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Rockwell" pitchFamily="-123" charset="0"/>
                <a:ea typeface="ＭＳ Ｐゴシック" pitchFamily="-123" charset="-128"/>
                <a:cs typeface="ＭＳ Ｐゴシック" pitchFamily="-123" charset="-128"/>
              </a:defRPr>
            </a:lvl1pPr>
          </a:lstStyle>
          <a:p>
            <a:fld id="{8FE77CB8-06A4-4A84-B63D-D175B9720A23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DD981-7203-4F61-A931-46EB5282FABA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ED828-E2E9-4A20-8E14-84CB0828A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B1D04-3DA2-48D7-B316-7A6DABCD3CFD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70D07-4580-4704-BEF1-787614021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A631E-8C3F-42C3-8FEC-6FAAF9615BC3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BF211-2F2E-41B6-8779-7A22D2815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337B8-AF9A-419D-B891-6D2577094020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5CAFA-D565-4410-8F04-0034029ADD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26977-3251-4D7A-AF2A-DD0F5452B855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73137-4F8E-46B2-AE83-636F92F80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/>
        </p:nvGrpSpPr>
        <p:grpSpPr bwMode="auto">
          <a:xfrm rot="-178369">
            <a:off x="628650" y="506413"/>
            <a:ext cx="3851275" cy="5514975"/>
            <a:chOff x="1524000" y="381000"/>
            <a:chExt cx="3657600" cy="4737978"/>
          </a:xfrm>
        </p:grpSpPr>
        <p:sp>
          <p:nvSpPr>
            <p:cNvPr id="6" name="Rectangle 5"/>
            <p:cNvSpPr/>
            <p:nvPr userDrawn="1"/>
          </p:nvSpPr>
          <p:spPr>
            <a:xfrm>
              <a:off x="1522886" y="380938"/>
              <a:ext cx="3657600" cy="47243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B0375-AB39-4915-816A-D36124B50EEF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FD0D3-5C31-40CD-8D83-88C01B6DF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>
            <a:grpSpLocks/>
          </p:cNvGrpSpPr>
          <p:nvPr/>
        </p:nvGrpSpPr>
        <p:grpSpPr bwMode="auto">
          <a:xfrm rot="-385649">
            <a:off x="312738" y="3521075"/>
            <a:ext cx="4089400" cy="3025775"/>
            <a:chOff x="1524000" y="381000"/>
            <a:chExt cx="3657600" cy="4737978"/>
          </a:xfrm>
        </p:grpSpPr>
        <p:sp>
          <p:nvSpPr>
            <p:cNvPr id="7" name="Rectangle 6"/>
            <p:cNvSpPr/>
            <p:nvPr userDrawn="1"/>
          </p:nvSpPr>
          <p:spPr>
            <a:xfrm>
              <a:off x="1522986" y="380761"/>
              <a:ext cx="3657600" cy="47255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 rot="232774">
            <a:off x="169863" y="241300"/>
            <a:ext cx="4087812" cy="3025775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3760" y="381014"/>
              <a:ext cx="3657600" cy="47255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C2908-786D-42FC-858E-484DAA27941A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21B16-673B-4F27-B6D5-EBBD3030F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 rot="232774">
            <a:off x="2058988" y="379413"/>
            <a:ext cx="5032375" cy="3443287"/>
            <a:chOff x="1524000" y="381000"/>
            <a:chExt cx="3657600" cy="4737978"/>
          </a:xfrm>
        </p:grpSpPr>
        <p:sp>
          <p:nvSpPr>
            <p:cNvPr id="6" name="Rectangle 5"/>
            <p:cNvSpPr/>
            <p:nvPr userDrawn="1"/>
          </p:nvSpPr>
          <p:spPr>
            <a:xfrm>
              <a:off x="1523766" y="381015"/>
              <a:ext cx="3657600" cy="4724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857BA-AC24-4031-935E-A725E485DC7E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25F06-6A7A-4707-82B7-CD87C2DDE9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>
            <a:grpSpLocks/>
          </p:cNvGrpSpPr>
          <p:nvPr/>
        </p:nvGrpSpPr>
        <p:grpSpPr bwMode="auto">
          <a:xfrm rot="-180000">
            <a:off x="114300" y="115888"/>
            <a:ext cx="3968750" cy="3705225"/>
            <a:chOff x="1524000" y="381000"/>
            <a:chExt cx="3657600" cy="4737978"/>
          </a:xfrm>
        </p:grpSpPr>
        <p:sp>
          <p:nvSpPr>
            <p:cNvPr id="7" name="Rectangle 6"/>
            <p:cNvSpPr/>
            <p:nvPr userDrawn="1"/>
          </p:nvSpPr>
          <p:spPr>
            <a:xfrm>
              <a:off x="1522807" y="380904"/>
              <a:ext cx="3657600" cy="47237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 rot="360000">
            <a:off x="4165600" y="323850"/>
            <a:ext cx="4792663" cy="344328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3620" y="381036"/>
              <a:ext cx="3657600" cy="4724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1939B-6CC8-4E30-9DA8-CF28DB2C0D45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72F1E-8A46-4B1E-BCAF-E19F35A02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ADF95-0B8D-4F40-A162-4F8B592B57A9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4A6C9-E5DC-452B-8C63-ABD930A3E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26235-77E4-4D37-BDEA-0BEED344CA0C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C7282-082C-4463-87F4-1EB168E2A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62E12-EE7F-4B0B-878A-B2BC93C7D42A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CCCD0-6B2D-49FC-B3E6-AB4E77280C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457200" y="6299200"/>
            <a:ext cx="1981200" cy="273050"/>
          </a:xfrm>
        </p:spPr>
        <p:txBody>
          <a:bodyPr/>
          <a:lstStyle>
            <a:lvl1pPr algn="l">
              <a:defRPr sz="1100" smtClean="0">
                <a:latin typeface="Rockwell" pitchFamily="18" charset="0"/>
              </a:defRPr>
            </a:lvl1pPr>
          </a:lstStyle>
          <a:p>
            <a:pPr>
              <a:defRPr/>
            </a:pPr>
            <a:fld id="{7DD5927E-FE3F-4D43-89FB-3CFC34059F62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962400" y="6299200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264525" y="6311900"/>
            <a:ext cx="685800" cy="265113"/>
          </a:xfrm>
        </p:spPr>
        <p:txBody>
          <a:bodyPr/>
          <a:lstStyle>
            <a:lvl1pPr>
              <a:defRPr sz="1100" smtClean="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fld id="{4BAB5738-E364-4147-B3A2-D5BA7440A6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lIns="45720" tIns="0" rIns="45720" bIns="0" rtlCol="0" anchor="b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tIns="0" rIns="45720" bIns="0" rtlCol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8F8B9-AF0E-4407-9120-908A1FA1066B}" type="datetime1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0D5B7-E97F-4490-AA8C-2ACF597E4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6CFC-B629-44DE-8714-ABF6504211F0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62E74-58C2-4A20-83FC-CBA352A24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 rot="-360000">
            <a:off x="654050" y="444500"/>
            <a:ext cx="5416550" cy="3630613"/>
            <a:chOff x="1524000" y="381000"/>
            <a:chExt cx="3657600" cy="4737978"/>
          </a:xfrm>
        </p:grpSpPr>
        <p:sp>
          <p:nvSpPr>
            <p:cNvPr id="6" name="Rectangle 5"/>
            <p:cNvSpPr/>
            <p:nvPr userDrawn="1"/>
          </p:nvSpPr>
          <p:spPr>
            <a:xfrm>
              <a:off x="1523326" y="380823"/>
              <a:ext cx="3657600" cy="47234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61A51-D6D2-4687-B6D2-E8AEB9F68487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4BAEE-7CCA-4B13-98D2-141059BF7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E382C-BAE1-492E-96B3-C7944AF28CD4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86BDB-7049-4DF4-9B81-2C42477A45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6488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6488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F81B2-823B-4612-8976-C5198FAAE651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BD6A8-1EF3-49F0-AA8C-A04B725185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455E4-70E5-42C9-B688-51B0FC8A3460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3DD8A-8A0B-4E62-8B0D-8BF9E50BB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503238"/>
            <a:ext cx="731361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1735138"/>
            <a:ext cx="7313613" cy="405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2863" y="6315075"/>
            <a:ext cx="1295400" cy="265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3999CE8-E771-4F50-856E-938C2088B197}" type="datetimeFigureOut">
              <a:rPr lang="en-US"/>
              <a:pPr>
                <a:defRPr/>
              </a:pPr>
              <a:t>10/14/11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3350" y="6305550"/>
            <a:ext cx="3717925" cy="258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575" y="5476875"/>
            <a:ext cx="1482725" cy="850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200" smtClean="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68A3BA5-A953-4F98-9AF0-282633933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9" r:id="rId2"/>
    <p:sldLayoutId id="2147483821" r:id="rId3"/>
    <p:sldLayoutId id="2147483822" r:id="rId4"/>
    <p:sldLayoutId id="2147483823" r:id="rId5"/>
    <p:sldLayoutId id="2147483824" r:id="rId6"/>
    <p:sldLayoutId id="2147483818" r:id="rId7"/>
    <p:sldLayoutId id="2147483825" r:id="rId8"/>
    <p:sldLayoutId id="2147483817" r:id="rId9"/>
    <p:sldLayoutId id="2147483816" r:id="rId10"/>
    <p:sldLayoutId id="2147483815" r:id="rId11"/>
    <p:sldLayoutId id="2147483814" r:id="rId12"/>
    <p:sldLayoutId id="2147483813" r:id="rId13"/>
    <p:sldLayoutId id="2147483812" r:id="rId14"/>
    <p:sldLayoutId id="2147483826" r:id="rId15"/>
    <p:sldLayoutId id="2147483827" r:id="rId16"/>
    <p:sldLayoutId id="2147483828" r:id="rId17"/>
    <p:sldLayoutId id="2147483829" r:id="rId18"/>
    <p:sldLayoutId id="2147483830" r:id="rId19"/>
    <p:sldLayoutId id="2147483831" r:id="rId20"/>
  </p:sldLayoutIdLst>
  <p:txStyles>
    <p:titleStyle>
      <a:lvl1pPr algn="ctr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-123" charset="0"/>
          <a:ea typeface="ＭＳ Ｐゴシック" pitchFamily="-123" charset="-128"/>
          <a:cs typeface="ＭＳ Ｐゴシック" pitchFamily="-123" charset="-128"/>
        </a:defRPr>
      </a:lvl2pPr>
      <a:lvl3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-123" charset="0"/>
          <a:ea typeface="ＭＳ Ｐゴシック" pitchFamily="-123" charset="-128"/>
          <a:cs typeface="ＭＳ Ｐゴシック" pitchFamily="-123" charset="-128"/>
        </a:defRPr>
      </a:lvl3pPr>
      <a:lvl4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-123" charset="0"/>
          <a:ea typeface="ＭＳ Ｐゴシック" pitchFamily="-123" charset="-128"/>
          <a:cs typeface="ＭＳ Ｐゴシック" pitchFamily="-123" charset="-128"/>
        </a:defRPr>
      </a:lvl4pPr>
      <a:lvl5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463550" indent="-463550" algn="l" rtl="0" fontAlgn="base">
        <a:spcBef>
          <a:spcPts val="2000"/>
        </a:spcBef>
        <a:spcAft>
          <a:spcPct val="0"/>
        </a:spcAft>
        <a:buSzPct val="90000"/>
        <a:buBlip>
          <a:blip r:embed="rId22"/>
        </a:buBlip>
        <a:defRPr sz="24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914400" indent="-457200" algn="l" rtl="0" fontAlgn="base">
        <a:spcBef>
          <a:spcPts val="600"/>
        </a:spcBef>
        <a:spcAft>
          <a:spcPct val="0"/>
        </a:spcAft>
        <a:buSzPct val="90000"/>
        <a:buBlip>
          <a:blip r:embed="rId23"/>
        </a:buBlip>
        <a:defRPr sz="22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2pPr>
      <a:lvl3pPr marL="1255713" indent="-341313" algn="l" rtl="0" fontAlgn="base">
        <a:spcBef>
          <a:spcPts val="600"/>
        </a:spcBef>
        <a:spcAft>
          <a:spcPct val="0"/>
        </a:spcAft>
        <a:buSzPct val="90000"/>
        <a:buBlip>
          <a:blip r:embed="rId24"/>
        </a:buBlip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3pPr>
      <a:lvl4pPr marL="1597025" indent="-341313" algn="l" rtl="0" fontAlgn="base">
        <a:spcBef>
          <a:spcPts val="600"/>
        </a:spcBef>
        <a:spcAft>
          <a:spcPct val="0"/>
        </a:spcAft>
        <a:buSzPct val="90000"/>
        <a:buBlip>
          <a:blip r:embed="rId24"/>
        </a:buBlip>
        <a:defRPr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4pPr>
      <a:lvl5pPr marL="1938338" indent="-341313" algn="l" rtl="0" fontAlgn="base">
        <a:spcBef>
          <a:spcPts val="600"/>
        </a:spcBef>
        <a:spcAft>
          <a:spcPct val="0"/>
        </a:spcAft>
        <a:buSzPct val="90000"/>
        <a:buBlip>
          <a:blip r:embed="rId24"/>
        </a:buBlip>
        <a:defRPr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parknotes.com/lit/frankenstein/themes.html" TargetMode="External"/><Relationship Id="rId3" Type="http://schemas.openxmlformats.org/officeDocument/2006/relationships/hyperlink" Target="http://www.english.upenn.edu/Projects/knarf/Themes/index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 rot="672575">
            <a:off x="2209800" y="3124200"/>
            <a:ext cx="6477000" cy="1914525"/>
          </a:xfrm>
        </p:spPr>
        <p:txBody>
          <a:bodyPr/>
          <a:lstStyle/>
          <a:p>
            <a:r>
              <a:rPr lang="en-US" u="sng" smtClean="0">
                <a:ea typeface="ＭＳ Ｐゴシック" pitchFamily="-123" charset="-128"/>
                <a:cs typeface="ＭＳ Ｐゴシック" pitchFamily="-123" charset="-128"/>
              </a:rPr>
              <a:t>Frankenstein</a:t>
            </a:r>
            <a:br>
              <a:rPr lang="en-US" u="sng" smtClean="0">
                <a:ea typeface="ＭＳ Ｐゴシック" pitchFamily="-123" charset="-128"/>
                <a:cs typeface="ＭＳ Ｐゴシック" pitchFamily="-123" charset="-128"/>
              </a:rPr>
            </a:br>
            <a:r>
              <a:rPr lang="en-US" sz="4000" i="1" smtClean="0">
                <a:ea typeface="ＭＳ Ｐゴシック" pitchFamily="-123" charset="-128"/>
                <a:cs typeface="ＭＳ Ｐゴシック" pitchFamily="-123" charset="-128"/>
              </a:rPr>
              <a:t>By Mary Shelley</a:t>
            </a:r>
            <a:endParaRPr lang="en-US" i="1" u="sng" smtClean="0"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22530" name="Subtitle 2"/>
          <p:cNvSpPr>
            <a:spLocks noGrp="1"/>
          </p:cNvSpPr>
          <p:nvPr>
            <p:ph type="subTitle" idx="1"/>
          </p:nvPr>
        </p:nvSpPr>
        <p:spPr>
          <a:xfrm>
            <a:off x="2209800" y="5056188"/>
            <a:ext cx="6477000" cy="117475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i="1" smtClean="0">
                <a:ea typeface="ＭＳ Ｐゴシック" pitchFamily="-123" charset="-128"/>
                <a:cs typeface="ＭＳ Ｐゴシック" pitchFamily="-123" charset="-128"/>
              </a:rPr>
              <a:t>Created by Jamie Moore #14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/>
              <a:t>The Beautiful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1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As an Enlightenment category of aesthetics, invoked in conjunction with or opposition to the sublime</a:t>
            </a:r>
          </a:p>
          <a:p>
            <a:pPr lvl="1"/>
            <a:r>
              <a:rPr lang="en-US" sz="28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“Beauties of nature”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/>
              <a:t>Slavery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7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Involving both the sense of one’s control by an external power and its social significance</a:t>
            </a:r>
          </a:p>
          <a:p>
            <a:pPr lvl="1"/>
            <a:r>
              <a:rPr lang="en-US" sz="28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“Doomed to waste his powers for ... few”</a:t>
            </a:r>
            <a:endParaRPr lang="en-US" sz="2800">
              <a:latin typeface="Handwriting - Dakota" pitchFamily="-123" charset="0"/>
              <a:ea typeface="Handwriting - Dakota" pitchFamily="-123" charset="0"/>
              <a:cs typeface="Handwriting - Dakota" pitchFamily="-123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Bibliography</a:t>
            </a:r>
            <a:endParaRPr lang="en-US"/>
          </a:p>
        </p:txBody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Handwriting - Dakota" pitchFamily="-123" charset="0"/>
                <a:hlinkClick r:id="rId2"/>
              </a:rPr>
              <a:t>http://www.sparknotes.com/lit/frankenstein/themes.html</a:t>
            </a:r>
            <a:endParaRPr lang="en-US">
              <a:latin typeface="Handwriting - Dakota" pitchFamily="-123" charset="0"/>
            </a:endParaRPr>
          </a:p>
          <a:p>
            <a:r>
              <a:rPr lang="en-US">
                <a:latin typeface="Handwriting - Dakota" pitchFamily="-123" charset="0"/>
                <a:hlinkClick r:id="rId3"/>
              </a:rPr>
              <a:t>http://www.english.upenn.edu/Projects/knarf/Themes/index.html</a:t>
            </a:r>
            <a:endParaRPr lang="en-US">
              <a:latin typeface="Handwriting - Dakota" pitchFamily="-123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/>
              <a:t>Themes of Frankenstein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Examine possible themes suggested by Mary Shelley and explore how they are supported by the novel</a:t>
            </a:r>
            <a:endParaRPr lang="en-US" sz="4800">
              <a:latin typeface="Handwriting - Dakota" pitchFamily="-123" charset="0"/>
              <a:ea typeface="Handwriting - Dakota" pitchFamily="-123" charset="0"/>
              <a:cs typeface="Handwriting - Dakota" pitchFamily="-123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/>
              <a:t>Dangerous Knowledge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4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The heart of Frankenstein, something that Frank think is dangerous or warning as dangerous</a:t>
            </a:r>
          </a:p>
          <a:p>
            <a:pPr lvl="1"/>
            <a:r>
              <a:rPr lang="en-US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“Walton finds himself trapped between sheets of ice, whereas Victor’s obsessive hatred of the monster drives him to his death”</a:t>
            </a:r>
            <a:endParaRPr lang="en-US">
              <a:latin typeface="Handwriting - Dakota" pitchFamily="-123" charset="0"/>
              <a:ea typeface="Handwriting - Dakota" pitchFamily="-123" charset="0"/>
              <a:cs typeface="Handwriting - Dakota" pitchFamily="-123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/>
              <a:t>Sublime Nature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4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Sublime means outstanding</a:t>
            </a:r>
          </a:p>
          <a:p>
            <a:r>
              <a:rPr lang="en-US" sz="34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Source of unrestrained emotional experience for the individual, initially offers characters the possibility of spiritual renewal</a:t>
            </a:r>
          </a:p>
          <a:p>
            <a:pPr lvl="1"/>
            <a:r>
              <a:rPr lang="en-US" sz="26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“Depression after the deaths of William and Justine, Victor goes to the mountains to lift his spirits”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/>
              <a:t>Monstrosity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1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The something that from a man-made that looked nasty, big, ugly</a:t>
            </a:r>
          </a:p>
          <a:p>
            <a:pPr lvl="1"/>
            <a:r>
              <a:rPr lang="en-US" sz="31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“Eight feet tall and hideously ugly, the monster is rejected by society”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/>
              <a:t>Secrecy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5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To make of science as a mystery to be to search into; its secrets, once discovered, must be jealously guarded</a:t>
            </a:r>
          </a:p>
          <a:p>
            <a:pPr lvl="1"/>
            <a:r>
              <a:rPr lang="en-US" sz="26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“Victor think carefully about M. Krempe a model scientist: ‘an uncouth man, but deeply imbued in the secrets of his science’”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/>
              <a:t>Texts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Letters, notes, journals, inscriptions, and books fill the novel, quoted. Texts are an important aspect of the narrative structure, as the various writings serve as concrete manifestations of characters’ attitudes and emotions</a:t>
            </a:r>
          </a:p>
          <a:p>
            <a:pPr lvl="1"/>
            <a:r>
              <a:rPr lang="en-US" sz="25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“The monster’s story fits inside Victor’s”</a:t>
            </a:r>
            <a:endParaRPr lang="en-US" sz="2500">
              <a:latin typeface="Handwriting - Dakota" pitchFamily="-123" charset="0"/>
              <a:ea typeface="Handwriting - Dakota" pitchFamily="-123" charset="0"/>
              <a:cs typeface="Handwriting - Dakota" pitchFamily="-123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/>
              <a:t>Adversarial Relations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Adversarial means a person, group, or force that opposes or attacks; opponent; enemy.</a:t>
            </a:r>
          </a:p>
          <a:p>
            <a:r>
              <a:rPr lang="en-US" sz="32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Hatred, revenge, and the definition of one’s self by one’s opposite</a:t>
            </a:r>
            <a:endParaRPr lang="en-US" sz="3800" smtClean="0">
              <a:latin typeface="Handwriting - Dakota" pitchFamily="-123" charset="0"/>
              <a:ea typeface="Handwriting - Dakota" pitchFamily="-123" charset="0"/>
              <a:cs typeface="Handwriting - Dakota" pitchFamily="-123" charset="0"/>
            </a:endParaRPr>
          </a:p>
          <a:p>
            <a:pPr lvl="1"/>
            <a:r>
              <a:rPr lang="en-US" sz="28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“My daily vows rose for revenge -- a deep and deadly revenge”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/>
              <a:t>Alienation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1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A sense of not belonging, either to a community or to one’s own sense of self</a:t>
            </a:r>
          </a:p>
          <a:p>
            <a:pPr lvl="1"/>
            <a:r>
              <a:rPr lang="en-US" sz="3500" smtClean="0">
                <a:latin typeface="Handwriting - Dakota" pitchFamily="-123" charset="0"/>
                <a:ea typeface="Handwriting - Dakota" pitchFamily="-123" charset="0"/>
                <a:cs typeface="Handwriting - Dakota" pitchFamily="-123" charset="0"/>
              </a:rPr>
              <a:t>“I was a poor, helpless, miserable wretch”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154</TotalTime>
  <Words>324</Words>
  <Application>Microsoft Macintosh PowerPoint</Application>
  <PresentationFormat>On-screen Show (4:3)</PresentationFormat>
  <Paragraphs>36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Goudy Old Style</vt:lpstr>
      <vt:lpstr>ＭＳ Ｐゴシック</vt:lpstr>
      <vt:lpstr>Arial</vt:lpstr>
      <vt:lpstr>Calibri</vt:lpstr>
      <vt:lpstr>Rockwell</vt:lpstr>
      <vt:lpstr>Impact</vt:lpstr>
      <vt:lpstr>Handwriting - Dakota</vt:lpstr>
      <vt:lpstr>Inkwell</vt:lpstr>
      <vt:lpstr>Frankenstein By Mary Shelley</vt:lpstr>
      <vt:lpstr>Themes of Frankenstein</vt:lpstr>
      <vt:lpstr>Dangerous Knowledge</vt:lpstr>
      <vt:lpstr>Sublime Nature</vt:lpstr>
      <vt:lpstr>Monstrosity</vt:lpstr>
      <vt:lpstr>Secrecy</vt:lpstr>
      <vt:lpstr>Texts</vt:lpstr>
      <vt:lpstr>Adversarial Relations</vt:lpstr>
      <vt:lpstr>Alienation</vt:lpstr>
      <vt:lpstr>The Beautiful</vt:lpstr>
      <vt:lpstr>Slavery</vt:lpstr>
      <vt:lpstr>Bibliography</vt:lpstr>
    </vt:vector>
  </TitlesOfParts>
  <Company/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Frankenstein By Mary Shelley</dc:title>
  <dc:creator>CCHS Teacher</dc:creator>
  <cp:lastModifiedBy>nps</cp:lastModifiedBy>
  <cp:revision>3</cp:revision>
  <dcterms:created xsi:type="dcterms:W3CDTF">2011-10-21T01:17:26Z</dcterms:created>
  <dcterms:modified xsi:type="dcterms:W3CDTF">2011-10-14T17:58:59Z</dcterms:modified>
</cp:coreProperties>
</file>